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3" r:id="rId3"/>
    <p:sldId id="323" r:id="rId4"/>
    <p:sldId id="256" r:id="rId5"/>
    <p:sldId id="332" r:id="rId6"/>
    <p:sldId id="325" r:id="rId7"/>
    <p:sldId id="324" r:id="rId8"/>
    <p:sldId id="331" r:id="rId9"/>
    <p:sldId id="326" r:id="rId10"/>
    <p:sldId id="327" r:id="rId11"/>
    <p:sldId id="329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F7178-E381-43FC-8303-D69F0DF8F0BF}" v="52" dt="2023-05-16T14:56:28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CEAA0-46A8-432E-B39F-1145F95899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31E4D-2405-4E0F-84A7-62EB67E83E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2800" b="0" i="0" dirty="0"/>
            <a:t>El fundador de EFT, Gary Craig, publicó este ejemplo en su sitio web, y el investigador de EFT (Técnica de liberación emocional) Dawson </a:t>
          </a:r>
          <a:r>
            <a:rPr lang="es-ES_tradnl" sz="2800" b="0" i="0" dirty="0" err="1"/>
            <a:t>Church</a:t>
          </a:r>
          <a:r>
            <a:rPr lang="es-ES_tradnl" sz="2800" b="0" i="0" dirty="0"/>
            <a:t> comparte esta historia en el suyo. </a:t>
          </a:r>
          <a:endParaRPr lang="en-US" sz="2800" b="0" dirty="0"/>
        </a:p>
      </dgm:t>
    </dgm:pt>
    <dgm:pt modelId="{907B4501-683D-4DFD-8A2B-850E3AD84F39}" type="parTrans" cxnId="{1AADC18E-B8DB-48A7-A8BF-EDAB64F231D2}">
      <dgm:prSet/>
      <dgm:spPr/>
      <dgm:t>
        <a:bodyPr/>
        <a:lstStyle/>
        <a:p>
          <a:endParaRPr lang="en-US"/>
        </a:p>
      </dgm:t>
    </dgm:pt>
    <dgm:pt modelId="{FCDE61BB-1B69-47A8-AC0D-EB95A1F13482}" type="sibTrans" cxnId="{1AADC18E-B8DB-48A7-A8BF-EDAB64F231D2}">
      <dgm:prSet/>
      <dgm:spPr/>
      <dgm:t>
        <a:bodyPr/>
        <a:lstStyle/>
        <a:p>
          <a:endParaRPr lang="en-US"/>
        </a:p>
      </dgm:t>
    </dgm:pt>
    <dgm:pt modelId="{10EF7575-B5B6-45E9-8033-CE55920D03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3200" b="0" i="0" dirty="0"/>
            <a:t>Hay varios testimonios sobre el uso de EFT para la diarrea, incluyendo este del Reino Unido. </a:t>
          </a:r>
          <a:endParaRPr lang="en-US" sz="3200" b="0" dirty="0"/>
        </a:p>
      </dgm:t>
    </dgm:pt>
    <dgm:pt modelId="{B07FA997-3A06-42D2-B191-129DD3504EF2}" type="parTrans" cxnId="{BBEE052C-DAB2-42BB-948A-72774D56D58A}">
      <dgm:prSet/>
      <dgm:spPr/>
      <dgm:t>
        <a:bodyPr/>
        <a:lstStyle/>
        <a:p>
          <a:endParaRPr lang="en-US"/>
        </a:p>
      </dgm:t>
    </dgm:pt>
    <dgm:pt modelId="{C2813485-5B5D-40BA-BAEB-E526BD2E7084}" type="sibTrans" cxnId="{BBEE052C-DAB2-42BB-948A-72774D56D58A}">
      <dgm:prSet/>
      <dgm:spPr/>
      <dgm:t>
        <a:bodyPr/>
        <a:lstStyle/>
        <a:p>
          <a:endParaRPr lang="en-US"/>
        </a:p>
      </dgm:t>
    </dgm:pt>
    <dgm:pt modelId="{FB5A0D0E-835D-49AD-9828-88EF722B9B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_tradnl" sz="2400" b="0" i="0" dirty="0"/>
            <a:t>Estas historias son especialmente interesantes porque las personas tenían síntomas debido a causas fisiológicas conocidas (intoxicación alimentaria, mareos y enfermedad de Crohn), sin embargo, todos sus síntomas desaparecieron después de algunas sesiones de la técnica de liberación emocional.</a:t>
          </a:r>
          <a:endParaRPr lang="en-US" sz="2400" b="0" dirty="0"/>
        </a:p>
      </dgm:t>
    </dgm:pt>
    <dgm:pt modelId="{C244C2E1-7924-49E3-8140-1363495FADF5}" type="parTrans" cxnId="{E9F80A66-47A5-47BC-B813-8018487ED207}">
      <dgm:prSet/>
      <dgm:spPr/>
      <dgm:t>
        <a:bodyPr/>
        <a:lstStyle/>
        <a:p>
          <a:endParaRPr lang="en-US"/>
        </a:p>
      </dgm:t>
    </dgm:pt>
    <dgm:pt modelId="{22DCB678-F6E0-47E0-8873-D06F6AE1E8BC}" type="sibTrans" cxnId="{E9F80A66-47A5-47BC-B813-8018487ED207}">
      <dgm:prSet/>
      <dgm:spPr/>
      <dgm:t>
        <a:bodyPr/>
        <a:lstStyle/>
        <a:p>
          <a:endParaRPr lang="en-US"/>
        </a:p>
      </dgm:t>
    </dgm:pt>
    <dgm:pt modelId="{54A6F27C-0556-4352-9864-DB15A4A83881}" type="pres">
      <dgm:prSet presAssocID="{EFECEAA0-46A8-432E-B39F-1145F9589904}" presName="linear" presStyleCnt="0">
        <dgm:presLayoutVars>
          <dgm:animLvl val="lvl"/>
          <dgm:resizeHandles val="exact"/>
        </dgm:presLayoutVars>
      </dgm:prSet>
      <dgm:spPr/>
    </dgm:pt>
    <dgm:pt modelId="{73C9ECE6-612A-4609-944E-6008507416D7}" type="pres">
      <dgm:prSet presAssocID="{A7131E4D-2405-4E0F-84A7-62EB67E83E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E3F350-BC6E-4912-B376-0D5D0C5C5BC4}" type="pres">
      <dgm:prSet presAssocID="{FCDE61BB-1B69-47A8-AC0D-EB95A1F13482}" presName="spacer" presStyleCnt="0"/>
      <dgm:spPr/>
    </dgm:pt>
    <dgm:pt modelId="{FECE7793-63A5-40F7-9622-95AEA87CD2A5}" type="pres">
      <dgm:prSet presAssocID="{10EF7575-B5B6-45E9-8033-CE55920D03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B913CE-706D-40CB-BE90-6A91EEC64C24}" type="pres">
      <dgm:prSet presAssocID="{C2813485-5B5D-40BA-BAEB-E526BD2E7084}" presName="spacer" presStyleCnt="0"/>
      <dgm:spPr/>
    </dgm:pt>
    <dgm:pt modelId="{640F5BB8-86ED-48A3-A695-30D678E5F695}" type="pres">
      <dgm:prSet presAssocID="{FB5A0D0E-835D-49AD-9828-88EF722B9BD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EE052C-DAB2-42BB-948A-72774D56D58A}" srcId="{EFECEAA0-46A8-432E-B39F-1145F9589904}" destId="{10EF7575-B5B6-45E9-8033-CE55920D03DA}" srcOrd="1" destOrd="0" parTransId="{B07FA997-3A06-42D2-B191-129DD3504EF2}" sibTransId="{C2813485-5B5D-40BA-BAEB-E526BD2E7084}"/>
    <dgm:cxn modelId="{E9F80A66-47A5-47BC-B813-8018487ED207}" srcId="{EFECEAA0-46A8-432E-B39F-1145F9589904}" destId="{FB5A0D0E-835D-49AD-9828-88EF722B9BDB}" srcOrd="2" destOrd="0" parTransId="{C244C2E1-7924-49E3-8140-1363495FADF5}" sibTransId="{22DCB678-F6E0-47E0-8873-D06F6AE1E8BC}"/>
    <dgm:cxn modelId="{E071E679-CE84-4F09-AF76-96456EE707B9}" type="presOf" srcId="{A7131E4D-2405-4E0F-84A7-62EB67E83EFD}" destId="{73C9ECE6-612A-4609-944E-6008507416D7}" srcOrd="0" destOrd="0" presId="urn:microsoft.com/office/officeart/2005/8/layout/vList2"/>
    <dgm:cxn modelId="{1AADC18E-B8DB-48A7-A8BF-EDAB64F231D2}" srcId="{EFECEAA0-46A8-432E-B39F-1145F9589904}" destId="{A7131E4D-2405-4E0F-84A7-62EB67E83EFD}" srcOrd="0" destOrd="0" parTransId="{907B4501-683D-4DFD-8A2B-850E3AD84F39}" sibTransId="{FCDE61BB-1B69-47A8-AC0D-EB95A1F13482}"/>
    <dgm:cxn modelId="{06897F90-4AA1-4D7D-B0D0-E2AE93E20E87}" type="presOf" srcId="{EFECEAA0-46A8-432E-B39F-1145F9589904}" destId="{54A6F27C-0556-4352-9864-DB15A4A83881}" srcOrd="0" destOrd="0" presId="urn:microsoft.com/office/officeart/2005/8/layout/vList2"/>
    <dgm:cxn modelId="{6B1CFD98-F99B-4AEF-9C48-B4DC1E91285E}" type="presOf" srcId="{10EF7575-B5B6-45E9-8033-CE55920D03DA}" destId="{FECE7793-63A5-40F7-9622-95AEA87CD2A5}" srcOrd="0" destOrd="0" presId="urn:microsoft.com/office/officeart/2005/8/layout/vList2"/>
    <dgm:cxn modelId="{1B49F9B6-F423-4A19-9167-88F0AC5667E0}" type="presOf" srcId="{FB5A0D0E-835D-49AD-9828-88EF722B9BDB}" destId="{640F5BB8-86ED-48A3-A695-30D678E5F695}" srcOrd="0" destOrd="0" presId="urn:microsoft.com/office/officeart/2005/8/layout/vList2"/>
    <dgm:cxn modelId="{5ACD2457-4947-4E6A-9332-011D14854414}" type="presParOf" srcId="{54A6F27C-0556-4352-9864-DB15A4A83881}" destId="{73C9ECE6-612A-4609-944E-6008507416D7}" srcOrd="0" destOrd="0" presId="urn:microsoft.com/office/officeart/2005/8/layout/vList2"/>
    <dgm:cxn modelId="{ED817A3D-4311-44ED-A950-C7B76EF02B2F}" type="presParOf" srcId="{54A6F27C-0556-4352-9864-DB15A4A83881}" destId="{B1E3F350-BC6E-4912-B376-0D5D0C5C5BC4}" srcOrd="1" destOrd="0" presId="urn:microsoft.com/office/officeart/2005/8/layout/vList2"/>
    <dgm:cxn modelId="{BCA56520-B343-44E8-8864-8590822B5823}" type="presParOf" srcId="{54A6F27C-0556-4352-9864-DB15A4A83881}" destId="{FECE7793-63A5-40F7-9622-95AEA87CD2A5}" srcOrd="2" destOrd="0" presId="urn:microsoft.com/office/officeart/2005/8/layout/vList2"/>
    <dgm:cxn modelId="{32A8D680-E5E7-4280-87DD-D3AE4232EA11}" type="presParOf" srcId="{54A6F27C-0556-4352-9864-DB15A4A83881}" destId="{9CB913CE-706D-40CB-BE90-6A91EEC64C24}" srcOrd="3" destOrd="0" presId="urn:microsoft.com/office/officeart/2005/8/layout/vList2"/>
    <dgm:cxn modelId="{714B52FC-1D21-4EF4-BA91-15DB82682C14}" type="presParOf" srcId="{54A6F27C-0556-4352-9864-DB15A4A83881}" destId="{640F5BB8-86ED-48A3-A695-30D678E5F6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E98CE-2193-42D5-BBC6-9F22FD2015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1592BD-719E-4943-BEF5-179AFCC49853}">
      <dgm:prSet/>
      <dgm:spPr/>
      <dgm:t>
        <a:bodyPr/>
        <a:lstStyle/>
        <a:p>
          <a:r>
            <a:rPr lang="es-ES_tradnl" b="0" i="0"/>
            <a:t>Parte superior de la cabeza</a:t>
          </a:r>
          <a:endParaRPr lang="en-US"/>
        </a:p>
      </dgm:t>
    </dgm:pt>
    <dgm:pt modelId="{4B28A8CD-C1D5-4EED-AE98-FC226202236E}" type="parTrans" cxnId="{B797AE18-AC95-4E07-9FA6-673F70A6E0A4}">
      <dgm:prSet/>
      <dgm:spPr/>
      <dgm:t>
        <a:bodyPr/>
        <a:lstStyle/>
        <a:p>
          <a:endParaRPr lang="en-US"/>
        </a:p>
      </dgm:t>
    </dgm:pt>
    <dgm:pt modelId="{3010494D-5D02-4D65-A48D-CFEA8AF02D36}" type="sibTrans" cxnId="{B797AE18-AC95-4E07-9FA6-673F70A6E0A4}">
      <dgm:prSet/>
      <dgm:spPr/>
      <dgm:t>
        <a:bodyPr/>
        <a:lstStyle/>
        <a:p>
          <a:endParaRPr lang="en-US"/>
        </a:p>
      </dgm:t>
    </dgm:pt>
    <dgm:pt modelId="{669DBAA6-3614-46FC-85AC-C6A0C3DAC984}">
      <dgm:prSet/>
      <dgm:spPr/>
      <dgm:t>
        <a:bodyPr/>
        <a:lstStyle/>
        <a:p>
          <a:r>
            <a:rPr lang="es-ES_tradnl" b="0" i="0"/>
            <a:t>Esquina de la ceja (BL) </a:t>
          </a:r>
          <a:endParaRPr lang="en-US"/>
        </a:p>
      </dgm:t>
    </dgm:pt>
    <dgm:pt modelId="{4F0E26C2-7BF0-4A30-9D00-189C1132F86D}" type="parTrans" cxnId="{29828305-EADF-4699-AEB6-B8DF4C879ADE}">
      <dgm:prSet/>
      <dgm:spPr/>
      <dgm:t>
        <a:bodyPr/>
        <a:lstStyle/>
        <a:p>
          <a:endParaRPr lang="en-US"/>
        </a:p>
      </dgm:t>
    </dgm:pt>
    <dgm:pt modelId="{42C31942-817D-44A9-BEF6-16B2BC0D957F}" type="sibTrans" cxnId="{29828305-EADF-4699-AEB6-B8DF4C879ADE}">
      <dgm:prSet/>
      <dgm:spPr/>
      <dgm:t>
        <a:bodyPr/>
        <a:lstStyle/>
        <a:p>
          <a:endParaRPr lang="en-US"/>
        </a:p>
      </dgm:t>
    </dgm:pt>
    <dgm:pt modelId="{FE2A5162-9A7F-48AD-982E-BBD4B3304197}">
      <dgm:prSet/>
      <dgm:spPr/>
      <dgm:t>
        <a:bodyPr/>
        <a:lstStyle/>
        <a:p>
          <a:r>
            <a:rPr lang="es-ES_tradnl" b="0" i="0"/>
            <a:t>Ojo exterior (GB) </a:t>
          </a:r>
          <a:endParaRPr lang="en-US"/>
        </a:p>
      </dgm:t>
    </dgm:pt>
    <dgm:pt modelId="{3EBA28E6-B127-4854-84B5-517EA481BA5A}" type="parTrans" cxnId="{E069808D-D5D0-4D63-8EA8-19222BCE1FC8}">
      <dgm:prSet/>
      <dgm:spPr/>
      <dgm:t>
        <a:bodyPr/>
        <a:lstStyle/>
        <a:p>
          <a:endParaRPr lang="en-US"/>
        </a:p>
      </dgm:t>
    </dgm:pt>
    <dgm:pt modelId="{C90CAA92-8812-425C-88AE-AD8A270B7747}" type="sibTrans" cxnId="{E069808D-D5D0-4D63-8EA8-19222BCE1FC8}">
      <dgm:prSet/>
      <dgm:spPr/>
      <dgm:t>
        <a:bodyPr/>
        <a:lstStyle/>
        <a:p>
          <a:endParaRPr lang="en-US"/>
        </a:p>
      </dgm:t>
    </dgm:pt>
    <dgm:pt modelId="{C1E50818-B247-4197-934C-EBB47B0FB5E3}">
      <dgm:prSet/>
      <dgm:spPr/>
      <dgm:t>
        <a:bodyPr/>
        <a:lstStyle/>
        <a:p>
          <a:r>
            <a:rPr lang="es-ES_tradnl" b="0" i="0"/>
            <a:t>Bajo los ojos (ST) </a:t>
          </a:r>
          <a:endParaRPr lang="en-US"/>
        </a:p>
      </dgm:t>
    </dgm:pt>
    <dgm:pt modelId="{DA81CA16-D8B6-47EF-BC83-4E5581BE7226}" type="parTrans" cxnId="{6E865E93-53D9-41C1-8A5F-6098E5375E7E}">
      <dgm:prSet/>
      <dgm:spPr/>
      <dgm:t>
        <a:bodyPr/>
        <a:lstStyle/>
        <a:p>
          <a:endParaRPr lang="en-US"/>
        </a:p>
      </dgm:t>
    </dgm:pt>
    <dgm:pt modelId="{29C56B1E-B5C8-465C-86EA-F4FEA6A1A996}" type="sibTrans" cxnId="{6E865E93-53D9-41C1-8A5F-6098E5375E7E}">
      <dgm:prSet/>
      <dgm:spPr/>
      <dgm:t>
        <a:bodyPr/>
        <a:lstStyle/>
        <a:p>
          <a:endParaRPr lang="en-US"/>
        </a:p>
      </dgm:t>
    </dgm:pt>
    <dgm:pt modelId="{82E5077C-4CAC-4402-99B2-7783A080DCAE}">
      <dgm:prSet/>
      <dgm:spPr/>
      <dgm:t>
        <a:bodyPr/>
        <a:lstStyle/>
        <a:p>
          <a:r>
            <a:rPr lang="es-ES_tradnl" b="0" i="0"/>
            <a:t>Debajo de la nariz (GV) Bajo la boca (CV) </a:t>
          </a:r>
          <a:endParaRPr lang="en-US"/>
        </a:p>
      </dgm:t>
    </dgm:pt>
    <dgm:pt modelId="{8702BA44-E0CC-4C31-A84C-2ED34F97A78A}" type="parTrans" cxnId="{7146A087-1A54-4511-BB04-EEF43510682A}">
      <dgm:prSet/>
      <dgm:spPr/>
      <dgm:t>
        <a:bodyPr/>
        <a:lstStyle/>
        <a:p>
          <a:endParaRPr lang="en-US"/>
        </a:p>
      </dgm:t>
    </dgm:pt>
    <dgm:pt modelId="{D0AF5FA6-DBB2-4F25-91C3-AD7954A7320C}" type="sibTrans" cxnId="{7146A087-1A54-4511-BB04-EEF43510682A}">
      <dgm:prSet/>
      <dgm:spPr/>
      <dgm:t>
        <a:bodyPr/>
        <a:lstStyle/>
        <a:p>
          <a:endParaRPr lang="en-US"/>
        </a:p>
      </dgm:t>
    </dgm:pt>
    <dgm:pt modelId="{BBA4176E-2B75-4EAC-A178-5B42E4FFA126}">
      <dgm:prSet/>
      <dgm:spPr/>
      <dgm:t>
        <a:bodyPr/>
        <a:lstStyle/>
        <a:p>
          <a:r>
            <a:rPr lang="es-ES_tradnl" b="0" i="0"/>
            <a:t>Debajo de las clavículas (KI)</a:t>
          </a:r>
          <a:endParaRPr lang="en-US"/>
        </a:p>
      </dgm:t>
    </dgm:pt>
    <dgm:pt modelId="{53484308-EE55-4552-95AA-EDE8EA5D93E9}" type="parTrans" cxnId="{E13BB3CF-3BA6-4CBD-99F2-C839C40474D6}">
      <dgm:prSet/>
      <dgm:spPr/>
      <dgm:t>
        <a:bodyPr/>
        <a:lstStyle/>
        <a:p>
          <a:endParaRPr lang="en-US"/>
        </a:p>
      </dgm:t>
    </dgm:pt>
    <dgm:pt modelId="{31F4D464-1247-4085-A3DD-AB2162C22324}" type="sibTrans" cxnId="{E13BB3CF-3BA6-4CBD-99F2-C839C40474D6}">
      <dgm:prSet/>
      <dgm:spPr/>
      <dgm:t>
        <a:bodyPr/>
        <a:lstStyle/>
        <a:p>
          <a:endParaRPr lang="en-US"/>
        </a:p>
      </dgm:t>
    </dgm:pt>
    <dgm:pt modelId="{CA3DB2C7-C216-40B3-8D07-3BB35F2B06DD}">
      <dgm:prSet/>
      <dgm:spPr/>
      <dgm:t>
        <a:bodyPr/>
        <a:lstStyle/>
        <a:p>
          <a:r>
            <a:rPr lang="es-ES_tradnl" b="0" i="0"/>
            <a:t>Bajo los brazos (SP)</a:t>
          </a:r>
          <a:endParaRPr lang="en-US"/>
        </a:p>
      </dgm:t>
    </dgm:pt>
    <dgm:pt modelId="{034D8DF5-B953-477A-80A6-0F46FFC01F05}" type="parTrans" cxnId="{9D9F907C-81CD-496D-933D-59FB85627B62}">
      <dgm:prSet/>
      <dgm:spPr/>
      <dgm:t>
        <a:bodyPr/>
        <a:lstStyle/>
        <a:p>
          <a:endParaRPr lang="en-US"/>
        </a:p>
      </dgm:t>
    </dgm:pt>
    <dgm:pt modelId="{913C3851-E2F4-48FB-B11D-8B4CDDB273A0}" type="sibTrans" cxnId="{9D9F907C-81CD-496D-933D-59FB85627B62}">
      <dgm:prSet/>
      <dgm:spPr/>
      <dgm:t>
        <a:bodyPr/>
        <a:lstStyle/>
        <a:p>
          <a:endParaRPr lang="en-US"/>
        </a:p>
      </dgm:t>
    </dgm:pt>
    <dgm:pt modelId="{5477DB52-FBEF-AC47-8960-1C121C26F627}" type="pres">
      <dgm:prSet presAssocID="{C01E98CE-2193-42D5-BBC6-9F22FD2015B5}" presName="linear" presStyleCnt="0">
        <dgm:presLayoutVars>
          <dgm:animLvl val="lvl"/>
          <dgm:resizeHandles val="exact"/>
        </dgm:presLayoutVars>
      </dgm:prSet>
      <dgm:spPr/>
    </dgm:pt>
    <dgm:pt modelId="{F99637D7-374D-D141-A845-5E493546A3E2}" type="pres">
      <dgm:prSet presAssocID="{991592BD-719E-4943-BEF5-179AFCC4985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8C1E5E2-621F-434A-A1E9-B72EDBB6A1C9}" type="pres">
      <dgm:prSet presAssocID="{3010494D-5D02-4D65-A48D-CFEA8AF02D36}" presName="spacer" presStyleCnt="0"/>
      <dgm:spPr/>
    </dgm:pt>
    <dgm:pt modelId="{A124C4E3-2281-B34E-840B-AF7FB7B3292E}" type="pres">
      <dgm:prSet presAssocID="{669DBAA6-3614-46FC-85AC-C6A0C3DAC98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813416E-0310-FC4C-A38B-98BC3A477231}" type="pres">
      <dgm:prSet presAssocID="{42C31942-817D-44A9-BEF6-16B2BC0D957F}" presName="spacer" presStyleCnt="0"/>
      <dgm:spPr/>
    </dgm:pt>
    <dgm:pt modelId="{03486975-3404-3849-9977-3160AF94623F}" type="pres">
      <dgm:prSet presAssocID="{FE2A5162-9A7F-48AD-982E-BBD4B330419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15C406D-EB1A-3E49-AA8B-589456477B7D}" type="pres">
      <dgm:prSet presAssocID="{C90CAA92-8812-425C-88AE-AD8A270B7747}" presName="spacer" presStyleCnt="0"/>
      <dgm:spPr/>
    </dgm:pt>
    <dgm:pt modelId="{1219C8D9-2713-554A-A28E-366442F522E1}" type="pres">
      <dgm:prSet presAssocID="{C1E50818-B247-4197-934C-EBB47B0FB5E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44052B5-B30E-D14C-9EF8-69322A78A419}" type="pres">
      <dgm:prSet presAssocID="{29C56B1E-B5C8-465C-86EA-F4FEA6A1A996}" presName="spacer" presStyleCnt="0"/>
      <dgm:spPr/>
    </dgm:pt>
    <dgm:pt modelId="{60AEE62E-2111-2F4D-8088-70C82922661A}" type="pres">
      <dgm:prSet presAssocID="{82E5077C-4CAC-4402-99B2-7783A080DCA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F554A91-83C4-F645-8314-F9C4FB6036E0}" type="pres">
      <dgm:prSet presAssocID="{D0AF5FA6-DBB2-4F25-91C3-AD7954A7320C}" presName="spacer" presStyleCnt="0"/>
      <dgm:spPr/>
    </dgm:pt>
    <dgm:pt modelId="{6E261571-4AD1-E547-8003-0E4AD2A8ABEC}" type="pres">
      <dgm:prSet presAssocID="{BBA4176E-2B75-4EAC-A178-5B42E4FFA12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041FF13-F48B-9F4A-9468-ADCC845ABDAB}" type="pres">
      <dgm:prSet presAssocID="{31F4D464-1247-4085-A3DD-AB2162C22324}" presName="spacer" presStyleCnt="0"/>
      <dgm:spPr/>
    </dgm:pt>
    <dgm:pt modelId="{FB948C5F-4659-A04A-81C3-FC8F3E90BEEC}" type="pres">
      <dgm:prSet presAssocID="{CA3DB2C7-C216-40B3-8D07-3BB35F2B06D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9828305-EADF-4699-AEB6-B8DF4C879ADE}" srcId="{C01E98CE-2193-42D5-BBC6-9F22FD2015B5}" destId="{669DBAA6-3614-46FC-85AC-C6A0C3DAC984}" srcOrd="1" destOrd="0" parTransId="{4F0E26C2-7BF0-4A30-9D00-189C1132F86D}" sibTransId="{42C31942-817D-44A9-BEF6-16B2BC0D957F}"/>
    <dgm:cxn modelId="{6F454809-011F-324D-917F-CBF451A80299}" type="presOf" srcId="{C1E50818-B247-4197-934C-EBB47B0FB5E3}" destId="{1219C8D9-2713-554A-A28E-366442F522E1}" srcOrd="0" destOrd="0" presId="urn:microsoft.com/office/officeart/2005/8/layout/vList2"/>
    <dgm:cxn modelId="{B797AE18-AC95-4E07-9FA6-673F70A6E0A4}" srcId="{C01E98CE-2193-42D5-BBC6-9F22FD2015B5}" destId="{991592BD-719E-4943-BEF5-179AFCC49853}" srcOrd="0" destOrd="0" parTransId="{4B28A8CD-C1D5-4EED-AE98-FC226202236E}" sibTransId="{3010494D-5D02-4D65-A48D-CFEA8AF02D36}"/>
    <dgm:cxn modelId="{334CCC3D-A8C6-3745-A0FC-55F3258A9EDD}" type="presOf" srcId="{CA3DB2C7-C216-40B3-8D07-3BB35F2B06DD}" destId="{FB948C5F-4659-A04A-81C3-FC8F3E90BEEC}" srcOrd="0" destOrd="0" presId="urn:microsoft.com/office/officeart/2005/8/layout/vList2"/>
    <dgm:cxn modelId="{A969614D-76B9-DB44-8C68-A418E4DE5CE6}" type="presOf" srcId="{669DBAA6-3614-46FC-85AC-C6A0C3DAC984}" destId="{A124C4E3-2281-B34E-840B-AF7FB7B3292E}" srcOrd="0" destOrd="0" presId="urn:microsoft.com/office/officeart/2005/8/layout/vList2"/>
    <dgm:cxn modelId="{BA8AAC5B-8B21-4945-B623-2473498BF4CF}" type="presOf" srcId="{C01E98CE-2193-42D5-BBC6-9F22FD2015B5}" destId="{5477DB52-FBEF-AC47-8960-1C121C26F627}" srcOrd="0" destOrd="0" presId="urn:microsoft.com/office/officeart/2005/8/layout/vList2"/>
    <dgm:cxn modelId="{18EFEF64-E2B6-704F-AD2D-149B8153FEB2}" type="presOf" srcId="{FE2A5162-9A7F-48AD-982E-BBD4B3304197}" destId="{03486975-3404-3849-9977-3160AF94623F}" srcOrd="0" destOrd="0" presId="urn:microsoft.com/office/officeart/2005/8/layout/vList2"/>
    <dgm:cxn modelId="{A3208D6B-E832-E746-BAED-85ADC9AF7E54}" type="presOf" srcId="{BBA4176E-2B75-4EAC-A178-5B42E4FFA126}" destId="{6E261571-4AD1-E547-8003-0E4AD2A8ABEC}" srcOrd="0" destOrd="0" presId="urn:microsoft.com/office/officeart/2005/8/layout/vList2"/>
    <dgm:cxn modelId="{9D9F907C-81CD-496D-933D-59FB85627B62}" srcId="{C01E98CE-2193-42D5-BBC6-9F22FD2015B5}" destId="{CA3DB2C7-C216-40B3-8D07-3BB35F2B06DD}" srcOrd="6" destOrd="0" parTransId="{034D8DF5-B953-477A-80A6-0F46FFC01F05}" sibTransId="{913C3851-E2F4-48FB-B11D-8B4CDDB273A0}"/>
    <dgm:cxn modelId="{7146A087-1A54-4511-BB04-EEF43510682A}" srcId="{C01E98CE-2193-42D5-BBC6-9F22FD2015B5}" destId="{82E5077C-4CAC-4402-99B2-7783A080DCAE}" srcOrd="4" destOrd="0" parTransId="{8702BA44-E0CC-4C31-A84C-2ED34F97A78A}" sibTransId="{D0AF5FA6-DBB2-4F25-91C3-AD7954A7320C}"/>
    <dgm:cxn modelId="{E069808D-D5D0-4D63-8EA8-19222BCE1FC8}" srcId="{C01E98CE-2193-42D5-BBC6-9F22FD2015B5}" destId="{FE2A5162-9A7F-48AD-982E-BBD4B3304197}" srcOrd="2" destOrd="0" parTransId="{3EBA28E6-B127-4854-84B5-517EA481BA5A}" sibTransId="{C90CAA92-8812-425C-88AE-AD8A270B7747}"/>
    <dgm:cxn modelId="{6E865E93-53D9-41C1-8A5F-6098E5375E7E}" srcId="{C01E98CE-2193-42D5-BBC6-9F22FD2015B5}" destId="{C1E50818-B247-4197-934C-EBB47B0FB5E3}" srcOrd="3" destOrd="0" parTransId="{DA81CA16-D8B6-47EF-BC83-4E5581BE7226}" sibTransId="{29C56B1E-B5C8-465C-86EA-F4FEA6A1A996}"/>
    <dgm:cxn modelId="{E79E1DAC-507A-8F44-985B-3E0769C9966E}" type="presOf" srcId="{991592BD-719E-4943-BEF5-179AFCC49853}" destId="{F99637D7-374D-D141-A845-5E493546A3E2}" srcOrd="0" destOrd="0" presId="urn:microsoft.com/office/officeart/2005/8/layout/vList2"/>
    <dgm:cxn modelId="{AD6264B6-A885-8A42-81B2-14ACBE2A5181}" type="presOf" srcId="{82E5077C-4CAC-4402-99B2-7783A080DCAE}" destId="{60AEE62E-2111-2F4D-8088-70C82922661A}" srcOrd="0" destOrd="0" presId="urn:microsoft.com/office/officeart/2005/8/layout/vList2"/>
    <dgm:cxn modelId="{E13BB3CF-3BA6-4CBD-99F2-C839C40474D6}" srcId="{C01E98CE-2193-42D5-BBC6-9F22FD2015B5}" destId="{BBA4176E-2B75-4EAC-A178-5B42E4FFA126}" srcOrd="5" destOrd="0" parTransId="{53484308-EE55-4552-95AA-EDE8EA5D93E9}" sibTransId="{31F4D464-1247-4085-A3DD-AB2162C22324}"/>
    <dgm:cxn modelId="{30E8EAD0-44BF-B247-B663-875DECF8B405}" type="presParOf" srcId="{5477DB52-FBEF-AC47-8960-1C121C26F627}" destId="{F99637D7-374D-D141-A845-5E493546A3E2}" srcOrd="0" destOrd="0" presId="urn:microsoft.com/office/officeart/2005/8/layout/vList2"/>
    <dgm:cxn modelId="{04906FA1-D3BD-6649-AE90-B9652229B3CC}" type="presParOf" srcId="{5477DB52-FBEF-AC47-8960-1C121C26F627}" destId="{B8C1E5E2-621F-434A-A1E9-B72EDBB6A1C9}" srcOrd="1" destOrd="0" presId="urn:microsoft.com/office/officeart/2005/8/layout/vList2"/>
    <dgm:cxn modelId="{1DABAB3E-01F1-4743-93E4-C3DBCDC80F7D}" type="presParOf" srcId="{5477DB52-FBEF-AC47-8960-1C121C26F627}" destId="{A124C4E3-2281-B34E-840B-AF7FB7B3292E}" srcOrd="2" destOrd="0" presId="urn:microsoft.com/office/officeart/2005/8/layout/vList2"/>
    <dgm:cxn modelId="{A9CACA00-B678-9840-9F2A-5E4A9EAC414F}" type="presParOf" srcId="{5477DB52-FBEF-AC47-8960-1C121C26F627}" destId="{4813416E-0310-FC4C-A38B-98BC3A477231}" srcOrd="3" destOrd="0" presId="urn:microsoft.com/office/officeart/2005/8/layout/vList2"/>
    <dgm:cxn modelId="{FADEC4DA-1DDC-AC4D-896D-3ED53EB524C0}" type="presParOf" srcId="{5477DB52-FBEF-AC47-8960-1C121C26F627}" destId="{03486975-3404-3849-9977-3160AF94623F}" srcOrd="4" destOrd="0" presId="urn:microsoft.com/office/officeart/2005/8/layout/vList2"/>
    <dgm:cxn modelId="{F61C710C-182E-7D47-B19F-83D0429141FB}" type="presParOf" srcId="{5477DB52-FBEF-AC47-8960-1C121C26F627}" destId="{115C406D-EB1A-3E49-AA8B-589456477B7D}" srcOrd="5" destOrd="0" presId="urn:microsoft.com/office/officeart/2005/8/layout/vList2"/>
    <dgm:cxn modelId="{A1887566-B915-A14C-8F5A-D77B388E198B}" type="presParOf" srcId="{5477DB52-FBEF-AC47-8960-1C121C26F627}" destId="{1219C8D9-2713-554A-A28E-366442F522E1}" srcOrd="6" destOrd="0" presId="urn:microsoft.com/office/officeart/2005/8/layout/vList2"/>
    <dgm:cxn modelId="{DD9CF330-C92F-6D48-8C5E-23F3BBD8F49C}" type="presParOf" srcId="{5477DB52-FBEF-AC47-8960-1C121C26F627}" destId="{844052B5-B30E-D14C-9EF8-69322A78A419}" srcOrd="7" destOrd="0" presId="urn:microsoft.com/office/officeart/2005/8/layout/vList2"/>
    <dgm:cxn modelId="{31E13AA3-7635-7644-AE2A-0EAD1C67B071}" type="presParOf" srcId="{5477DB52-FBEF-AC47-8960-1C121C26F627}" destId="{60AEE62E-2111-2F4D-8088-70C82922661A}" srcOrd="8" destOrd="0" presId="urn:microsoft.com/office/officeart/2005/8/layout/vList2"/>
    <dgm:cxn modelId="{6AC82B2A-B69F-F24A-8BD5-73A1CC5AFF15}" type="presParOf" srcId="{5477DB52-FBEF-AC47-8960-1C121C26F627}" destId="{8F554A91-83C4-F645-8314-F9C4FB6036E0}" srcOrd="9" destOrd="0" presId="urn:microsoft.com/office/officeart/2005/8/layout/vList2"/>
    <dgm:cxn modelId="{A1768E62-76E2-8E48-AF4D-FB646C0F1B1B}" type="presParOf" srcId="{5477DB52-FBEF-AC47-8960-1C121C26F627}" destId="{6E261571-4AD1-E547-8003-0E4AD2A8ABEC}" srcOrd="10" destOrd="0" presId="urn:microsoft.com/office/officeart/2005/8/layout/vList2"/>
    <dgm:cxn modelId="{723B1E77-D0CE-DD49-B597-03623B0F34DF}" type="presParOf" srcId="{5477DB52-FBEF-AC47-8960-1C121C26F627}" destId="{9041FF13-F48B-9F4A-9468-ADCC845ABDAB}" srcOrd="11" destOrd="0" presId="urn:microsoft.com/office/officeart/2005/8/layout/vList2"/>
    <dgm:cxn modelId="{35E431DF-50C7-9840-BA99-5E6CE9B8D5EC}" type="presParOf" srcId="{5477DB52-FBEF-AC47-8960-1C121C26F627}" destId="{FB948C5F-4659-A04A-81C3-FC8F3E90BEE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9ECE6-612A-4609-944E-6008507416D7}">
      <dsp:nvSpPr>
        <dsp:cNvPr id="0" name=""/>
        <dsp:cNvSpPr/>
      </dsp:nvSpPr>
      <dsp:spPr>
        <a:xfrm>
          <a:off x="0" y="2042"/>
          <a:ext cx="11097986" cy="1660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i="0" kern="1200" dirty="0"/>
            <a:t>El fundador de EFT, Gary Craig, publicó este ejemplo en su sitio web, y el investigador de EFT (Técnica de liberación emocional) Dawson </a:t>
          </a:r>
          <a:r>
            <a:rPr lang="es-ES_tradnl" sz="2800" b="0" i="0" kern="1200" dirty="0" err="1"/>
            <a:t>Church</a:t>
          </a:r>
          <a:r>
            <a:rPr lang="es-ES_tradnl" sz="2800" b="0" i="0" kern="1200" dirty="0"/>
            <a:t> comparte esta historia en el suyo. </a:t>
          </a:r>
          <a:endParaRPr lang="en-US" sz="2800" b="0" kern="1200" dirty="0"/>
        </a:p>
      </dsp:txBody>
      <dsp:txXfrm>
        <a:off x="81050" y="83092"/>
        <a:ext cx="10935886" cy="1498225"/>
      </dsp:txXfrm>
    </dsp:sp>
    <dsp:sp modelId="{FECE7793-63A5-40F7-9622-95AEA87CD2A5}">
      <dsp:nvSpPr>
        <dsp:cNvPr id="0" name=""/>
        <dsp:cNvSpPr/>
      </dsp:nvSpPr>
      <dsp:spPr>
        <a:xfrm>
          <a:off x="0" y="1674982"/>
          <a:ext cx="11097986" cy="1660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0" i="0" kern="1200" dirty="0"/>
            <a:t>Hay varios testimonios sobre el uso de EFT para la diarrea, incluyendo este del Reino Unido. </a:t>
          </a:r>
          <a:endParaRPr lang="en-US" sz="3200" b="0" kern="1200" dirty="0"/>
        </a:p>
      </dsp:txBody>
      <dsp:txXfrm>
        <a:off x="81050" y="1756032"/>
        <a:ext cx="10935886" cy="1498225"/>
      </dsp:txXfrm>
    </dsp:sp>
    <dsp:sp modelId="{640F5BB8-86ED-48A3-A695-30D678E5F695}">
      <dsp:nvSpPr>
        <dsp:cNvPr id="0" name=""/>
        <dsp:cNvSpPr/>
      </dsp:nvSpPr>
      <dsp:spPr>
        <a:xfrm>
          <a:off x="0" y="3347922"/>
          <a:ext cx="11097986" cy="1660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0" i="0" kern="1200" dirty="0"/>
            <a:t>Estas historias son especialmente interesantes porque las personas tenían síntomas debido a causas fisiológicas conocidas (intoxicación alimentaria, mareos y enfermedad de Crohn), sin embargo, todos sus síntomas desaparecieron después de algunas sesiones de la técnica de liberación emocional.</a:t>
          </a:r>
          <a:endParaRPr lang="en-US" sz="2400" b="0" kern="1200" dirty="0"/>
        </a:p>
      </dsp:txBody>
      <dsp:txXfrm>
        <a:off x="81050" y="3428972"/>
        <a:ext cx="10935886" cy="1498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637D7-374D-D141-A845-5E493546A3E2}">
      <dsp:nvSpPr>
        <dsp:cNvPr id="0" name=""/>
        <dsp:cNvSpPr/>
      </dsp:nvSpPr>
      <dsp:spPr>
        <a:xfrm>
          <a:off x="0" y="4615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0" i="0" kern="1200"/>
            <a:t>Parte superior de la cabeza</a:t>
          </a:r>
          <a:endParaRPr lang="en-US" sz="2300" kern="1200"/>
        </a:p>
      </dsp:txBody>
      <dsp:txXfrm>
        <a:off x="26930" y="73086"/>
        <a:ext cx="5127740" cy="497795"/>
      </dsp:txXfrm>
    </dsp:sp>
    <dsp:sp modelId="{A124C4E3-2281-B34E-840B-AF7FB7B3292E}">
      <dsp:nvSpPr>
        <dsp:cNvPr id="0" name=""/>
        <dsp:cNvSpPr/>
      </dsp:nvSpPr>
      <dsp:spPr>
        <a:xfrm>
          <a:off x="0" y="66405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0" i="0" kern="1200"/>
            <a:t>Esquina de la ceja (BL) </a:t>
          </a:r>
          <a:endParaRPr lang="en-US" sz="2300" kern="1200"/>
        </a:p>
      </dsp:txBody>
      <dsp:txXfrm>
        <a:off x="26930" y="690981"/>
        <a:ext cx="5127740" cy="497795"/>
      </dsp:txXfrm>
    </dsp:sp>
    <dsp:sp modelId="{03486975-3404-3849-9977-3160AF94623F}">
      <dsp:nvSpPr>
        <dsp:cNvPr id="0" name=""/>
        <dsp:cNvSpPr/>
      </dsp:nvSpPr>
      <dsp:spPr>
        <a:xfrm>
          <a:off x="0" y="128194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0" i="0" kern="1200"/>
            <a:t>Ojo exterior (GB) </a:t>
          </a:r>
          <a:endParaRPr lang="en-US" sz="2300" kern="1200"/>
        </a:p>
      </dsp:txBody>
      <dsp:txXfrm>
        <a:off x="26930" y="1308876"/>
        <a:ext cx="5127740" cy="497795"/>
      </dsp:txXfrm>
    </dsp:sp>
    <dsp:sp modelId="{1219C8D9-2713-554A-A28E-366442F522E1}">
      <dsp:nvSpPr>
        <dsp:cNvPr id="0" name=""/>
        <dsp:cNvSpPr/>
      </dsp:nvSpPr>
      <dsp:spPr>
        <a:xfrm>
          <a:off x="0" y="189984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0" i="0" kern="1200"/>
            <a:t>Bajo los ojos (ST) </a:t>
          </a:r>
          <a:endParaRPr lang="en-US" sz="2300" kern="1200"/>
        </a:p>
      </dsp:txBody>
      <dsp:txXfrm>
        <a:off x="26930" y="1926771"/>
        <a:ext cx="5127740" cy="497795"/>
      </dsp:txXfrm>
    </dsp:sp>
    <dsp:sp modelId="{60AEE62E-2111-2F4D-8088-70C82922661A}">
      <dsp:nvSpPr>
        <dsp:cNvPr id="0" name=""/>
        <dsp:cNvSpPr/>
      </dsp:nvSpPr>
      <dsp:spPr>
        <a:xfrm>
          <a:off x="0" y="251773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0" i="0" kern="1200"/>
            <a:t>Debajo de la nariz (GV) Bajo la boca (CV) </a:t>
          </a:r>
          <a:endParaRPr lang="en-US" sz="2300" kern="1200"/>
        </a:p>
      </dsp:txBody>
      <dsp:txXfrm>
        <a:off x="26930" y="2544666"/>
        <a:ext cx="5127740" cy="497795"/>
      </dsp:txXfrm>
    </dsp:sp>
    <dsp:sp modelId="{6E261571-4AD1-E547-8003-0E4AD2A8ABEC}">
      <dsp:nvSpPr>
        <dsp:cNvPr id="0" name=""/>
        <dsp:cNvSpPr/>
      </dsp:nvSpPr>
      <dsp:spPr>
        <a:xfrm>
          <a:off x="0" y="3135631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0" i="0" kern="1200"/>
            <a:t>Debajo de las clavículas (KI)</a:t>
          </a:r>
          <a:endParaRPr lang="en-US" sz="2300" kern="1200"/>
        </a:p>
      </dsp:txBody>
      <dsp:txXfrm>
        <a:off x="26930" y="3162561"/>
        <a:ext cx="5127740" cy="497795"/>
      </dsp:txXfrm>
    </dsp:sp>
    <dsp:sp modelId="{FB948C5F-4659-A04A-81C3-FC8F3E90BEEC}">
      <dsp:nvSpPr>
        <dsp:cNvPr id="0" name=""/>
        <dsp:cNvSpPr/>
      </dsp:nvSpPr>
      <dsp:spPr>
        <a:xfrm>
          <a:off x="0" y="3753526"/>
          <a:ext cx="5181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0" i="0" kern="1200"/>
            <a:t>Bajo los brazos (SP)</a:t>
          </a:r>
          <a:endParaRPr lang="en-US" sz="2300" kern="1200"/>
        </a:p>
      </dsp:txBody>
      <dsp:txXfrm>
        <a:off x="26930" y="3780456"/>
        <a:ext cx="51277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7479-9D2E-FCC6-7C38-322C7BBFF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16B53-84DD-5795-4E71-4A88BD3B5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93D59-908A-4EBF-8609-DF5CA312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13A77-1427-4735-1F20-9279E6D4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CD38-364F-1E27-3EDC-17032D17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9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3DE7-03E8-8E7B-16BE-2CC22C96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FB0F8-2347-88E4-A900-175D93DFB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372D-C29D-D655-6E62-30BF38BD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245-1CA2-A732-FD74-2257EABD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24F36-7F8B-8488-AB89-08C87A96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2474C-1100-48B5-699E-56EECE1CD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4662F-2279-999E-DFE9-A925DAD87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331B-4E36-83A7-6D8B-E56EC638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4FCE5-0521-608E-B610-392B3074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0C8EA-41A9-799C-6B77-11D1A521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3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8DF4-041C-3708-43AA-5FB8E2D9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941D4-62B0-84A4-D95B-982D29C2F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4CB8-34B0-8F77-E6CC-E99D6DDC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55CFB-6981-7104-2956-1262BE26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44553-6369-6B57-E413-C9BCF969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9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392E-1F5F-457F-E278-7D8A7270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9695C-D583-2D5E-F78F-837829D8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31D65-190F-906C-7330-1C7389C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4C8B4-24B9-4187-D3A6-99E46AA5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C3CB-0B64-9BB2-B749-951C96FE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1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0577-07D1-23AB-20DC-15DC70E3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6921-A0E8-55E5-97D8-7ED149437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84291-25F3-DC41-2DCE-65A9C0CF6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26A8-36E8-B4B5-DCFD-A5D57DD2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CF784-2BBD-50C4-C3FC-94597852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7ADA4-DFEE-B797-7CAA-6F10AE75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5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B59B-0936-06A3-6A76-83CD8483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3AAA6-E9A5-74B0-9A07-9E9557A53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EA74C-1348-8275-211D-873EA4F90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F588D-90E4-5171-A8C3-AF9D83A81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F7B6A-7049-A68E-2E61-4D1797C78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29A4-107D-FF6A-D021-BEE61843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881DD-69C1-97DE-7A7D-03262E25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B6CE7-4D01-430A-2873-BC8C4FD4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FA66-D3FD-BE26-A279-8BC792A4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F904D-EF94-9FBF-5FC3-8DA3F189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A64CB-E10C-DABD-DD65-33710E8F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71D24-6F95-BB36-BF2C-5E809023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4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B78D7-4879-5F33-54C0-2C51651E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200FD-AA30-2775-9E78-DA12F338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0AD65-3B1E-57AF-E471-A9E4CCAE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3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9A3-7A8A-E087-5CBB-B55DA11F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CC58-5BF5-C52B-CF31-4C6CD498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2FD7C-6DE3-24A1-18B7-234E7B087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A93D5-46FE-9409-60FB-0AD5C14A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597B8-EE54-1E26-7BE6-DEA435A1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7465-4DAC-8B72-DAB7-5E6388F5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9469-4780-49B9-8EAA-95E92A0B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C8404-0B04-0088-5038-31978985F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CF7CF-5763-B548-6528-FACE70956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6F68-438F-A3FF-3DBB-36F982E4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E3AF9-2B25-D8F4-40B6-52EC875C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E44BA-5EDD-A69D-9CF6-3B03D4A3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8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5278"/>
                <a:lumOff val="94722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4C08C-8849-C890-FF7B-C7A4AA3B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EF12-B936-CCC3-719D-8C38978B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D61EB-A14F-095D-312F-E8F17A44B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D471-DEB6-46D9-9460-A1E192E5D392}" type="datetimeFigureOut">
              <a:rPr lang="en-US" smtClean="0"/>
              <a:t>5/18/23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FEB1C-1A88-0C3E-2C4D-97F2858D2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B6A8-974D-F709-E1A0-3645495BC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B211E-5DED-46E6-9C76-2C054A142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8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05BA3-34DE-828A-1F42-8B2E9E57C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0" i="0" u="none" strike="noStrike">
                <a:effectLst/>
              </a:rPr>
              <a:t>Charla para ir al baño + Mente-Cuerpo-Espíritu</a:t>
            </a:r>
            <a:endParaRPr lang="en-US" sz="540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3CA9ACC-5996-955D-3BA1-82E2FD2C2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r="17145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73844-FF1C-6A48-0B1D-C7A6F8E70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effectLst/>
              </a:rPr>
              <a:t>Herramientas simples basadas en el cuerpo para ayudar a controlar los problemas del baño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Jenny Kirn, </a:t>
            </a:r>
            <a:r>
              <a:rPr lang="en-US" sz="2200" b="0" i="0" u="none" strike="noStrike">
                <a:effectLst/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effectLst/>
              </a:rPr>
              <a:t>LPC,  570-216-2764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https://www.psychologytoday.com/us/therapists/jenny-kirn-west-reading-pa/280035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4420CBAC-6CE1-7951-657D-2E3BE11A02E1}"/>
              </a:ext>
            </a:extLst>
          </p:cNvPr>
          <p:cNvSpPr txBox="1"/>
          <p:nvPr/>
        </p:nvSpPr>
        <p:spPr>
          <a:xfrm>
            <a:off x="9084039" y="5066675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7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8ED2-B571-9110-CEA8-E86F0CB5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Fundamentos de EFT: La "receta básica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"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B38B7-F99B-26C4-6C89-29B476367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558" y="1531345"/>
            <a:ext cx="5656242" cy="4957601"/>
          </a:xfrm>
        </p:spPr>
        <p:txBody>
          <a:bodyPr numCol="1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Toque en el costado de la mano mientras repite </a:t>
            </a:r>
          </a:p>
          <a:p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Una declaración de configuración (por ejemplo, aunque sienta náuseas reales) y </a:t>
            </a:r>
          </a:p>
          <a:p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Una afirmación (por ejemplo, me amo y acepto profunda y completamente) </a:t>
            </a:r>
          </a:p>
          <a:p>
            <a:pPr>
              <a:buFont typeface="Wingdings" pitchFamily="2" charset="2"/>
              <a:buChar char="v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Luego toque los puntos, enfocándose en el problema (por ejemplo, náuseas)</a:t>
            </a:r>
            <a:endParaRPr lang="es-ES_tradnl" dirty="0"/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48FCA722-7238-3FA0-34C8-367901D072A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DA4BD7-F267-AF2D-21E3-6242A7AD829A}"/>
              </a:ext>
            </a:extLst>
          </p:cNvPr>
          <p:cNvSpPr/>
          <p:nvPr/>
        </p:nvSpPr>
        <p:spPr>
          <a:xfrm rot="5400000">
            <a:off x="48979" y="906258"/>
            <a:ext cx="745037" cy="115879"/>
          </a:xfrm>
          <a:prstGeom prst="rect">
            <a:avLst/>
          </a:prstGeom>
          <a:solidFill>
            <a:srgbClr val="E43A73"/>
          </a:solidFill>
          <a:ln>
            <a:solidFill>
              <a:srgbClr val="E43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849A5A4-9373-BBDA-A16F-ACE8B3C0E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13" y="124695"/>
            <a:ext cx="1565993" cy="15659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B7F63C-07FE-35B8-6279-3EF6DEC3FC5A}"/>
              </a:ext>
            </a:extLst>
          </p:cNvPr>
          <p:cNvSpPr/>
          <p:nvPr/>
        </p:nvSpPr>
        <p:spPr>
          <a:xfrm>
            <a:off x="958467" y="1435869"/>
            <a:ext cx="10754096" cy="95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E18FC-0C41-16D6-CE23-F3B3B40C369E}"/>
              </a:ext>
            </a:extLst>
          </p:cNvPr>
          <p:cNvCxnSpPr/>
          <p:nvPr/>
        </p:nvCxnSpPr>
        <p:spPr>
          <a:xfrm>
            <a:off x="958467" y="6648290"/>
            <a:ext cx="10754096" cy="0"/>
          </a:xfrm>
          <a:prstGeom prst="line">
            <a:avLst/>
          </a:prstGeom>
          <a:ln>
            <a:solidFill>
              <a:srgbClr val="E43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5BD8D26-BE8B-E3D2-134F-36ECBBD79578}"/>
              </a:ext>
            </a:extLst>
          </p:cNvPr>
          <p:cNvSpPr/>
          <p:nvPr/>
        </p:nvSpPr>
        <p:spPr>
          <a:xfrm rot="5400000" flipV="1">
            <a:off x="11037893" y="801592"/>
            <a:ext cx="1279031" cy="114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1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4B2C-5182-C566-10C5-B5798C7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0242" cy="1325563"/>
          </a:xfrm>
        </p:spPr>
        <p:txBody>
          <a:bodyPr/>
          <a:lstStyle/>
          <a:p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Una técnica simple para calmarse: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Refugio</a:t>
            </a:r>
            <a:endParaRPr lang="es-ES_trad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A7F9EE-0DA8-AD4D-4C09-03B98713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823"/>
            <a:ext cx="10515600" cy="45501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_tradnl" sz="3200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Cruza los brazos sobre el pecho colocando las manos en el hombro opuesto </a:t>
            </a:r>
          </a:p>
          <a:p>
            <a:pPr>
              <a:buFont typeface="Wingdings" pitchFamily="2" charset="2"/>
              <a:buChar char="Ø"/>
            </a:pPr>
            <a:r>
              <a:rPr lang="es-ES_tradnl" sz="3200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Arrastra lentamente las manos hacia los codos</a:t>
            </a:r>
          </a:p>
          <a:p>
            <a:pPr>
              <a:buFont typeface="Wingdings" pitchFamily="2" charset="2"/>
              <a:buChar char="Ø"/>
            </a:pPr>
            <a:r>
              <a:rPr lang="es-ES_tradnl" sz="3200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Dar una presión suave pero firme </a:t>
            </a:r>
          </a:p>
          <a:p>
            <a:pPr>
              <a:buFont typeface="Wingdings" pitchFamily="2" charset="2"/>
              <a:buChar char="Ø"/>
            </a:pPr>
            <a:r>
              <a:rPr lang="es-ES_tradnl" sz="3200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Mueva las manos lentamente, en un ritmo relajante</a:t>
            </a:r>
          </a:p>
          <a:p>
            <a:pPr>
              <a:buFont typeface="Wingdings" pitchFamily="2" charset="2"/>
              <a:buChar char="Ø"/>
            </a:pPr>
            <a:r>
              <a:rPr lang="es-ES_tradnl" sz="3200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Cuando estás ansioso, tus ondas cerebrales tienen una alta frecuencia de ondas beta. Moverse lentamente ayudará a disminuir su fisiología: ¡su ritmo cardíaco disminuirá y sus ondas cerebrales seguirán</a:t>
            </a: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!</a:t>
            </a:r>
            <a:endParaRPr lang="es-ES_trad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2593DC-E478-3DE3-1EFB-15FA80BB89EC}"/>
              </a:ext>
            </a:extLst>
          </p:cNvPr>
          <p:cNvSpPr/>
          <p:nvPr/>
        </p:nvSpPr>
        <p:spPr>
          <a:xfrm rot="5400000">
            <a:off x="48979" y="906258"/>
            <a:ext cx="745037" cy="115879"/>
          </a:xfrm>
          <a:prstGeom prst="rect">
            <a:avLst/>
          </a:prstGeom>
          <a:solidFill>
            <a:srgbClr val="E43A73"/>
          </a:solidFill>
          <a:ln>
            <a:solidFill>
              <a:srgbClr val="E43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6F0239-EE81-D0F2-FDE8-2BD44C86F5F5}"/>
              </a:ext>
            </a:extLst>
          </p:cNvPr>
          <p:cNvSpPr/>
          <p:nvPr/>
        </p:nvSpPr>
        <p:spPr>
          <a:xfrm>
            <a:off x="958467" y="1435869"/>
            <a:ext cx="10754096" cy="95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8EE02B-338D-1D17-1A47-854A10A45927}"/>
              </a:ext>
            </a:extLst>
          </p:cNvPr>
          <p:cNvCxnSpPr/>
          <p:nvPr/>
        </p:nvCxnSpPr>
        <p:spPr>
          <a:xfrm>
            <a:off x="958467" y="6648290"/>
            <a:ext cx="10754096" cy="0"/>
          </a:xfrm>
          <a:prstGeom prst="line">
            <a:avLst/>
          </a:prstGeom>
          <a:ln>
            <a:solidFill>
              <a:srgbClr val="E43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C46FAA-174C-75CF-EDDA-8C01E9AEF7E7}"/>
              </a:ext>
            </a:extLst>
          </p:cNvPr>
          <p:cNvSpPr/>
          <p:nvPr/>
        </p:nvSpPr>
        <p:spPr>
          <a:xfrm rot="5400000" flipV="1">
            <a:off x="11037893" y="801592"/>
            <a:ext cx="1279031" cy="114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3AE05603-10C8-10BA-267A-92D08FB5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600" y="2162016"/>
            <a:ext cx="1884259" cy="16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1A02-FFEA-77FC-1FAD-C4FEEC232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Preguntas </a:t>
            </a:r>
          </a:p>
        </p:txBody>
      </p:sp>
      <p:pic>
        <p:nvPicPr>
          <p:cNvPr id="1026" name="Picture 2" descr="10 User Feedback Questions to Validate Your New Feature Idea">
            <a:extLst>
              <a:ext uri="{FF2B5EF4-FFF2-40B4-BE49-F238E27FC236}">
                <a16:creationId xmlns:a16="http://schemas.microsoft.com/office/drawing/2014/main" id="{B2511448-6905-21C8-7C22-DCA01D325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57" y="1825625"/>
            <a:ext cx="66102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4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98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59CB65-BDD1-6D35-AEF6-781C3BA9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s-ES_tradnl" sz="4800" b="0" i="0" u="none" strike="noStrike" dirty="0">
                <a:solidFill>
                  <a:schemeClr val="bg1"/>
                </a:solidFill>
                <a:effectLst/>
                <a:latin typeface="Segoe UI Web (West European)"/>
              </a:rPr>
              <a:t>Emociones y digestión: el eje intestino-cerebro</a:t>
            </a:r>
            <a:endParaRPr lang="es-ES_tradnl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95A7B-A0FB-C5C0-E821-10ADC304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052" y="1"/>
            <a:ext cx="7457302" cy="6858000"/>
          </a:xfrm>
          <a:noFill/>
        </p:spPr>
        <p:txBody>
          <a:bodyPr>
            <a:normAutofit/>
          </a:bodyPr>
          <a:lstStyle/>
          <a:p>
            <a:pPr marL="118872" indent="-118872" defTabSz="475488">
              <a:spcBef>
                <a:spcPts val="520"/>
              </a:spcBef>
              <a:buFont typeface="Wingdings" pitchFamily="2" charset="2"/>
              <a:buChar char="Ø"/>
            </a:pP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Las emociones afectan la digestión </a:t>
            </a:r>
          </a:p>
          <a:p>
            <a:pPr marL="0" indent="0" defTabSz="475488">
              <a:spcBef>
                <a:spcPts val="520"/>
              </a:spcBef>
              <a:buNone/>
            </a:pPr>
            <a:endParaRPr lang="es-ES_tradnl" sz="2000" kern="1200" dirty="0">
              <a:solidFill>
                <a:srgbClr val="000000"/>
              </a:solidFill>
              <a:latin typeface="Times" pitchFamily="2" charset="0"/>
              <a:ea typeface="+mn-ea"/>
              <a:cs typeface="Arial" panose="020B0604020202020204" pitchFamily="34" charset="0"/>
            </a:endParaRPr>
          </a:p>
          <a:p>
            <a:pPr defTabSz="475488">
              <a:spcBef>
                <a:spcPts val="520"/>
              </a:spcBef>
            </a:pP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Los factores psicológicos y sociales influyen en la motilidad y la función digestiva, la percepción de los síntomas y los comportamientos saludables o no saludables. </a:t>
            </a:r>
          </a:p>
          <a:p>
            <a:pPr defTabSz="475488">
              <a:spcBef>
                <a:spcPts val="520"/>
              </a:spcBef>
            </a:pP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Según Harvard </a:t>
            </a:r>
            <a:r>
              <a:rPr lang="es-ES_tradnl" sz="2000" kern="1200" dirty="0" err="1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Health</a:t>
            </a: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, múltiples estudios muestran que los enfoques psicológicos para la ansiedad, la depresión y la reducción del estrés conducen a </a:t>
            </a:r>
            <a:r>
              <a:rPr lang="es-ES_tradnl" sz="2000" dirty="0">
                <a:solidFill>
                  <a:srgbClr val="000000"/>
                </a:solidFill>
                <a:latin typeface="Times" pitchFamily="2" charset="0"/>
                <a:cs typeface="Arial" panose="020B0604020202020204" pitchFamily="34" charset="0"/>
              </a:rPr>
              <a:t>mejorar</a:t>
            </a: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 en los síntomas digestivos en personas con problemas digestivos crónicos. </a:t>
            </a:r>
          </a:p>
          <a:p>
            <a:pPr marL="0" indent="0" defTabSz="475488">
              <a:spcBef>
                <a:spcPts val="520"/>
              </a:spcBef>
              <a:buNone/>
            </a:pPr>
            <a:endParaRPr lang="es-ES_tradnl" sz="2000" kern="1200" dirty="0">
              <a:solidFill>
                <a:srgbClr val="000000"/>
              </a:solidFill>
              <a:latin typeface="Times" pitchFamily="2" charset="0"/>
              <a:ea typeface="+mn-ea"/>
              <a:cs typeface="Arial" panose="020B0604020202020204" pitchFamily="34" charset="0"/>
            </a:endParaRPr>
          </a:p>
          <a:p>
            <a:pPr marL="118872" indent="-118872" defTabSz="475488">
              <a:spcBef>
                <a:spcPts val="520"/>
              </a:spcBef>
              <a:buFont typeface="Wingdings" pitchFamily="2" charset="2"/>
              <a:buChar char="Ø"/>
            </a:pP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El tracto digestivo afecta las emociones </a:t>
            </a:r>
          </a:p>
          <a:p>
            <a:pPr marL="0" indent="0" defTabSz="475488">
              <a:spcBef>
                <a:spcPts val="520"/>
              </a:spcBef>
              <a:buNone/>
            </a:pPr>
            <a:endParaRPr lang="es-ES_tradnl" sz="2000" kern="1200" dirty="0">
              <a:solidFill>
                <a:srgbClr val="000000"/>
              </a:solidFill>
              <a:latin typeface="Times" pitchFamily="2" charset="0"/>
              <a:ea typeface="+mn-ea"/>
              <a:cs typeface="Arial" panose="020B0604020202020204" pitchFamily="34" charset="0"/>
            </a:endParaRPr>
          </a:p>
          <a:p>
            <a:pPr defTabSz="475488">
              <a:spcBef>
                <a:spcPts val="520"/>
              </a:spcBef>
            </a:pP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El dolor afecta el estado de ánimo y el comportamiento. </a:t>
            </a:r>
          </a:p>
          <a:p>
            <a:pPr marL="0" indent="0" defTabSz="475488">
              <a:spcBef>
                <a:spcPts val="520"/>
              </a:spcBef>
              <a:buNone/>
            </a:pPr>
            <a:endParaRPr lang="es-ES_tradnl" sz="2000" kern="1200" dirty="0">
              <a:solidFill>
                <a:srgbClr val="000000"/>
              </a:solidFill>
              <a:latin typeface="Times" pitchFamily="2" charset="0"/>
              <a:ea typeface="+mn-ea"/>
              <a:cs typeface="Arial" panose="020B0604020202020204" pitchFamily="34" charset="0"/>
            </a:endParaRPr>
          </a:p>
          <a:p>
            <a:pPr defTabSz="475488">
              <a:spcBef>
                <a:spcPts val="520"/>
              </a:spcBef>
            </a:pP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A nivel molecular, y se sabe que el microbioma intestinal afecta el funcionamiento psicológico. Por ejemplo, la mayor parte de la serotonina, la sustancia química relacionada con la depresión, se produce en el intestino. </a:t>
            </a:r>
          </a:p>
          <a:p>
            <a:pPr marL="0" indent="0" defTabSz="475488">
              <a:spcBef>
                <a:spcPts val="520"/>
              </a:spcBef>
              <a:buNone/>
            </a:pPr>
            <a:endParaRPr lang="es-ES_tradnl" sz="2000" kern="1200" dirty="0">
              <a:solidFill>
                <a:srgbClr val="000000"/>
              </a:solidFill>
              <a:latin typeface="Times" pitchFamily="2" charset="0"/>
              <a:ea typeface="+mn-ea"/>
              <a:cs typeface="Arial" panose="020B0604020202020204" pitchFamily="34" charset="0"/>
            </a:endParaRPr>
          </a:p>
          <a:p>
            <a:pPr marL="118872" indent="-118872" defTabSz="475488">
              <a:spcBef>
                <a:spcPts val="520"/>
              </a:spcBef>
              <a:buFont typeface="Wingdings" pitchFamily="2" charset="2"/>
              <a:buChar char="Ø"/>
            </a:pP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Un estudio de 2018 en </a:t>
            </a:r>
            <a:r>
              <a:rPr lang="es-ES_tradnl" sz="2000" kern="1200" dirty="0" err="1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Frontiers</a:t>
            </a:r>
            <a:r>
              <a:rPr lang="es-ES_tradnl" sz="2000" kern="1200" dirty="0">
                <a:solidFill>
                  <a:srgbClr val="000000"/>
                </a:solidFill>
                <a:latin typeface="Times" pitchFamily="2" charset="0"/>
                <a:ea typeface="+mn-ea"/>
                <a:cs typeface="Arial" panose="020B0604020202020204" pitchFamily="34" charset="0"/>
              </a:rPr>
              <a:t> describe las formas en que la quimioterapia afecta el intestino-cerebro afectando la digestión, el estado de ánimo y los síntomas neurológicos</a:t>
            </a:r>
            <a:endParaRPr lang="es-ES_tradnl" sz="2000" dirty="0"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1254B00-CE11-016D-6388-1110E296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72" y="5394725"/>
            <a:ext cx="749965" cy="7499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8C8D51-E7E7-C11F-FD7D-59E904D56471}"/>
              </a:ext>
            </a:extLst>
          </p:cNvPr>
          <p:cNvSpPr/>
          <p:nvPr/>
        </p:nvSpPr>
        <p:spPr>
          <a:xfrm>
            <a:off x="5306833" y="336602"/>
            <a:ext cx="5616946" cy="49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5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Balance breathing">
            <a:extLst>
              <a:ext uri="{FF2B5EF4-FFF2-40B4-BE49-F238E27FC236}">
                <a16:creationId xmlns:a16="http://schemas.microsoft.com/office/drawing/2014/main" id="{7CE60CBE-E307-1FEA-4F55-1C6DBE583B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9280" b="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4310E6-895F-FE9F-6E9D-E382C41ED2E6}"/>
              </a:ext>
            </a:extLst>
          </p:cNvPr>
          <p:cNvSpPr txBox="1"/>
          <p:nvPr/>
        </p:nvSpPr>
        <p:spPr>
          <a:xfrm>
            <a:off x="3822852" y="5673687"/>
            <a:ext cx="48694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Respirar en equilibrio</a:t>
            </a:r>
            <a:endParaRPr lang="es-ES_tradnl" sz="3600" dirty="0"/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9E2D7F3A-60C4-B349-BF79-BC38C2B2C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86" y="5221995"/>
            <a:ext cx="1565993" cy="156599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C5671DF-6DB2-D1FF-6334-C82FE0F79734}"/>
              </a:ext>
            </a:extLst>
          </p:cNvPr>
          <p:cNvSpPr/>
          <p:nvPr/>
        </p:nvSpPr>
        <p:spPr>
          <a:xfrm rot="5400000">
            <a:off x="48979" y="906258"/>
            <a:ext cx="745037" cy="115879"/>
          </a:xfrm>
          <a:prstGeom prst="rect">
            <a:avLst/>
          </a:prstGeom>
          <a:solidFill>
            <a:srgbClr val="E43A73"/>
          </a:solidFill>
          <a:ln>
            <a:solidFill>
              <a:srgbClr val="E43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98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Breathing into Balance instructions. Cross arms over chest and do the breathing exercise.">
            <a:extLst>
              <a:ext uri="{FF2B5EF4-FFF2-40B4-BE49-F238E27FC236}">
                <a16:creationId xmlns:a16="http://schemas.microsoft.com/office/drawing/2014/main" id="{8A24A574-75B0-2CF4-243F-24F5D1AD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Respirar en equilibrio</a:t>
            </a:r>
            <a:endParaRPr lang="es-ES_tradnl" dirty="0"/>
          </a:p>
        </p:txBody>
      </p:sp>
      <p:sp>
        <p:nvSpPr>
          <p:cNvPr id="5" name="Content Placeholder 4" descr="Instructions for breathing into balance">
            <a:extLst>
              <a:ext uri="{FF2B5EF4-FFF2-40B4-BE49-F238E27FC236}">
                <a16:creationId xmlns:a16="http://schemas.microsoft.com/office/drawing/2014/main" id="{68657041-B2DD-8CCE-206F-F66964724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Cruza los brazos sobre el pecho </a:t>
            </a:r>
          </a:p>
          <a:p>
            <a:pPr marL="0" indent="0">
              <a:buNone/>
            </a:pPr>
            <a:endParaRPr lang="es-ES_tradnl" b="0" i="0" u="none" strike="noStrike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r>
              <a:rPr lang="es-ES_tradnl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Primera serie: Coloque las puntas de los dedos en la clavícula</a:t>
            </a:r>
            <a:endParaRPr lang="es-ES_tradnl" dirty="0">
              <a:solidFill>
                <a:srgbClr val="000000"/>
              </a:solidFill>
              <a:latin typeface="Segoe UI Web (West European)"/>
            </a:endParaRPr>
          </a:p>
          <a:p>
            <a:r>
              <a:rPr lang="es-ES_tradnl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Segunda serie: Haga un puño suelto y coloque los nudillos (articulación media) en la clavícula. </a:t>
            </a:r>
          </a:p>
          <a:p>
            <a:pPr marL="0" indent="0">
              <a:buNone/>
            </a:pPr>
            <a:endParaRPr lang="es-ES_tradnl" sz="2400" b="1" i="0" u="none" strike="noStrike" dirty="0">
              <a:solidFill>
                <a:srgbClr val="000000"/>
              </a:solidFill>
              <a:effectLst/>
              <a:latin typeface="Segoe UI Web (West European)"/>
            </a:endParaRPr>
          </a:p>
          <a:p>
            <a:pPr marL="514350" indent="-514350">
              <a:buAutoNum type="arabicPeriod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Respire profundamente por completo (inhale y exhale hasta el final) </a:t>
            </a:r>
          </a:p>
          <a:p>
            <a:pPr marL="514350" indent="-514350">
              <a:buAutoNum type="arabicPeriod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Inhale hasta la mitad y sostenga </a:t>
            </a:r>
          </a:p>
          <a:p>
            <a:pPr marL="514350" indent="-514350">
              <a:buAutoNum type="arabicPeriod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Inhala todo el camino y mantén </a:t>
            </a:r>
          </a:p>
          <a:p>
            <a:pPr marL="514350" indent="-514350">
              <a:buAutoNum type="arabicPeriod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Exhala hasta la mitad y mantén presionado </a:t>
            </a:r>
          </a:p>
          <a:p>
            <a:pPr marL="514350" indent="-514350">
              <a:buAutoNum type="arabicPeriod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Exhala todo lo que dice y mantén </a:t>
            </a:r>
          </a:p>
          <a:p>
            <a:pPr marL="514350" indent="-514350">
              <a:buAutoNum type="arabicPeriod"/>
            </a:pP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6. Respira bien y normalmente</a:t>
            </a:r>
            <a:endParaRPr lang="es-ES_tradnl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B81D01-6DBF-CC53-BC49-7D071523F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86" y="5221995"/>
            <a:ext cx="1565993" cy="15659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15350F-F3A7-2D6F-C59B-CAC8D2B9FA96}"/>
              </a:ext>
            </a:extLst>
          </p:cNvPr>
          <p:cNvSpPr/>
          <p:nvPr/>
        </p:nvSpPr>
        <p:spPr>
          <a:xfrm rot="5400000">
            <a:off x="48979" y="906258"/>
            <a:ext cx="745037" cy="115879"/>
          </a:xfrm>
          <a:prstGeom prst="rect">
            <a:avLst/>
          </a:prstGeom>
          <a:solidFill>
            <a:srgbClr val="E43A73"/>
          </a:solidFill>
          <a:ln>
            <a:solidFill>
              <a:srgbClr val="E43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E8DAE-D7BD-3FBE-90AF-18A4A51E8BF0}"/>
              </a:ext>
            </a:extLst>
          </p:cNvPr>
          <p:cNvSpPr txBox="1"/>
          <p:nvPr/>
        </p:nvSpPr>
        <p:spPr>
          <a:xfrm>
            <a:off x="782191" y="6261521"/>
            <a:ext cx="59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exercises like this are available at r4r.energypsych.org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EA776-A9A5-089F-45F8-1CFD3F48C345}"/>
              </a:ext>
            </a:extLst>
          </p:cNvPr>
          <p:cNvSpPr/>
          <p:nvPr/>
        </p:nvSpPr>
        <p:spPr>
          <a:xfrm>
            <a:off x="958467" y="1435869"/>
            <a:ext cx="10754096" cy="95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C3CBF0-34ED-C1F1-492A-01AE0620616B}"/>
              </a:ext>
            </a:extLst>
          </p:cNvPr>
          <p:cNvCxnSpPr/>
          <p:nvPr/>
        </p:nvCxnSpPr>
        <p:spPr>
          <a:xfrm>
            <a:off x="958467" y="6670325"/>
            <a:ext cx="10754096" cy="0"/>
          </a:xfrm>
          <a:prstGeom prst="line">
            <a:avLst/>
          </a:prstGeom>
          <a:ln>
            <a:solidFill>
              <a:srgbClr val="E43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B75F18-E752-256F-4128-532CDAE42B14}"/>
              </a:ext>
            </a:extLst>
          </p:cNvPr>
          <p:cNvSpPr/>
          <p:nvPr/>
        </p:nvSpPr>
        <p:spPr>
          <a:xfrm rot="5400000" flipV="1">
            <a:off x="11037893" y="801592"/>
            <a:ext cx="1279031" cy="114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9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095E22-8A3C-EF7E-2EEE-D7688C86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4" y="1676401"/>
            <a:ext cx="4495801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0" i="0" u="none" strike="noStrike">
                <a:effectLst/>
              </a:rPr>
              <a:t>Los puntos meridianos y las emociones relacionadas</a:t>
            </a:r>
            <a:endParaRPr lang="en-US" sz="37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BE623-7A6A-23EF-4DF2-1C4FF66C6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5124" y="4267200"/>
            <a:ext cx="4495801" cy="914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s-ES_tradnl" sz="3000" dirty="0">
                <a:solidFill>
                  <a:schemeClr val="tx1">
                    <a:alpha val="55000"/>
                  </a:schemeClr>
                </a:solidFill>
              </a:rPr>
              <a:t>tratamiento de Acupuntura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7D0BB90-DAA2-C173-84EA-7ABD3938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/>
          <a:stretch/>
        </p:blipFill>
        <p:spPr>
          <a:xfrm>
            <a:off x="981074" y="1002028"/>
            <a:ext cx="46577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8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Meridian points">
            <a:extLst>
              <a:ext uri="{FF2B5EF4-FFF2-40B4-BE49-F238E27FC236}">
                <a16:creationId xmlns:a16="http://schemas.microsoft.com/office/drawing/2014/main" id="{97AC8A63-0643-D88B-37B5-3114DA1A8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5"/>
          <a:stretch/>
        </p:blipFill>
        <p:spPr>
          <a:xfrm>
            <a:off x="1460597" y="16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4F56D-DC4E-F355-A68A-C4C2DA41C5E4}"/>
              </a:ext>
            </a:extLst>
          </p:cNvPr>
          <p:cNvSpPr txBox="1"/>
          <p:nvPr/>
        </p:nvSpPr>
        <p:spPr>
          <a:xfrm>
            <a:off x="3415229" y="5805889"/>
            <a:ext cx="55965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Puntos meridianos</a:t>
            </a:r>
            <a:endParaRPr lang="es-ES_tradnl" sz="3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A15D282-C5B4-516A-9C92-50AA08A8B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86" y="5221995"/>
            <a:ext cx="1565993" cy="1565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939872-8AE3-CA6D-B54E-F6E5D3FBFB85}"/>
              </a:ext>
            </a:extLst>
          </p:cNvPr>
          <p:cNvSpPr/>
          <p:nvPr/>
        </p:nvSpPr>
        <p:spPr>
          <a:xfrm rot="5400000">
            <a:off x="48979" y="906258"/>
            <a:ext cx="745037" cy="115879"/>
          </a:xfrm>
          <a:prstGeom prst="rect">
            <a:avLst/>
          </a:prstGeom>
          <a:solidFill>
            <a:srgbClr val="E43A73"/>
          </a:solidFill>
          <a:ln>
            <a:solidFill>
              <a:srgbClr val="E43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4C3554-C8AB-1870-5D76-B92A2F862E00}"/>
              </a:ext>
            </a:extLst>
          </p:cNvPr>
          <p:cNvCxnSpPr/>
          <p:nvPr/>
        </p:nvCxnSpPr>
        <p:spPr>
          <a:xfrm>
            <a:off x="958467" y="6648290"/>
            <a:ext cx="10754096" cy="0"/>
          </a:xfrm>
          <a:prstGeom prst="line">
            <a:avLst/>
          </a:prstGeom>
          <a:ln>
            <a:solidFill>
              <a:srgbClr val="E43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42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1E647A-4C16-143E-5BA0-B2705E2CE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729428"/>
              </p:ext>
            </p:extLst>
          </p:nvPr>
        </p:nvGraphicFramePr>
        <p:xfrm>
          <a:off x="314924" y="1013549"/>
          <a:ext cx="11379690" cy="566927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04762">
                  <a:extLst>
                    <a:ext uri="{9D8B030D-6E8A-4147-A177-3AD203B41FA5}">
                      <a16:colId xmlns:a16="http://schemas.microsoft.com/office/drawing/2014/main" val="4268817293"/>
                    </a:ext>
                  </a:extLst>
                </a:gridCol>
                <a:gridCol w="4994866">
                  <a:extLst>
                    <a:ext uri="{9D8B030D-6E8A-4147-A177-3AD203B41FA5}">
                      <a16:colId xmlns:a16="http://schemas.microsoft.com/office/drawing/2014/main" val="2778711462"/>
                    </a:ext>
                  </a:extLst>
                </a:gridCol>
                <a:gridCol w="2952521">
                  <a:extLst>
                    <a:ext uri="{9D8B030D-6E8A-4147-A177-3AD203B41FA5}">
                      <a16:colId xmlns:a16="http://schemas.microsoft.com/office/drawing/2014/main" val="353427653"/>
                    </a:ext>
                  </a:extLst>
                </a:gridCol>
                <a:gridCol w="2927541">
                  <a:extLst>
                    <a:ext uri="{9D8B030D-6E8A-4147-A177-3AD203B41FA5}">
                      <a16:colId xmlns:a16="http://schemas.microsoft.com/office/drawing/2014/main" val="2884585085"/>
                    </a:ext>
                  </a:extLst>
                </a:gridCol>
              </a:tblGrid>
              <a:tr h="343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Ubicación</a:t>
                      </a:r>
                      <a:endParaRPr lang="es-ES_tradnl" sz="20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Meridiano</a:t>
                      </a:r>
                      <a:endParaRPr lang="es-ES_tradnl" sz="20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Emociones relacionadas</a:t>
                      </a:r>
                      <a:endParaRPr lang="es-ES_tradnl" sz="20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7440715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GV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encima de la boca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gover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Autoestima, future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7858641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Debajo de la boca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Vaso Central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</a:rPr>
                        <a:t>Vergüenza, Nuevos Projectos </a:t>
                      </a:r>
                      <a:endParaRPr lang="es-ES_tradnl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8544250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Esquina interior de la ceja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Vegiga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</a:rPr>
                        <a:t>Trauma, Irritación </a:t>
                      </a:r>
                      <a:endParaRPr lang="es-ES_tradnl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2264765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Esquina exterior del ojo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</a:rPr>
                        <a:t>vesicula Biliar </a:t>
                      </a:r>
                      <a:endParaRPr lang="es-ES_tradnl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Rabia, furia, ira</a:t>
                      </a:r>
                      <a:endParaRPr lang="es-ES_tradnl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4129314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Bajo del ojo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Estomago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Miedo, Ansiedad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8173717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Debajo de la clavicula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Rinon </a:t>
                      </a:r>
                      <a:endParaRPr lang="es-ES_tradnl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</a:rPr>
                        <a:t>Ansiedad </a:t>
                      </a:r>
                      <a:endParaRPr lang="es-ES_tradnl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6728565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Debajo de las axilas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Bazo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Preocupación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6459772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Costilla inferior, debajo del pezon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Higado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Enojo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6948549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Pulgar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Pulmon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Duelo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2563901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Dedo medio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Intestino grueso</a:t>
                      </a:r>
                      <a:endParaRPr lang="es-ES_tradnl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Culpa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4054969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Dedo meñique</a:t>
                      </a:r>
                      <a:endParaRPr lang="es-ES_tradnl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</a:rPr>
                        <a:t>Pericardium</a:t>
                      </a:r>
                      <a:endParaRPr lang="es-ES_tradnl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Flujo de vida, Sexo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4115712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 experior de la mano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Corazon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Problema especifico de la ira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4814833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Dorseo de la mano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Intestino delgado</a:t>
                      </a:r>
                      <a:endParaRPr lang="es-ES_tradnl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>
                          <a:effectLst/>
                        </a:rPr>
                        <a:t>Vulnerabilidad, Tristez </a:t>
                      </a:r>
                      <a:endParaRPr lang="es-ES_tradnl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5778742"/>
                  </a:ext>
                </a:extLst>
              </a:tr>
              <a:tr h="380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Atrás de la mano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Tiroide</a:t>
                      </a: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Dolor, Depresión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7959082"/>
                  </a:ext>
                </a:extLst>
              </a:tr>
            </a:tbl>
          </a:graphicData>
        </a:graphic>
      </p:graphicFrame>
      <p:sp>
        <p:nvSpPr>
          <p:cNvPr id="5" name="TextBox 4" descr="The meridian points and related emotions">
            <a:extLst>
              <a:ext uri="{FF2B5EF4-FFF2-40B4-BE49-F238E27FC236}">
                <a16:creationId xmlns:a16="http://schemas.microsoft.com/office/drawing/2014/main" id="{63FEE202-CAD0-E368-F7F5-30B6FD89FC07}"/>
              </a:ext>
            </a:extLst>
          </p:cNvPr>
          <p:cNvSpPr txBox="1"/>
          <p:nvPr/>
        </p:nvSpPr>
        <p:spPr>
          <a:xfrm>
            <a:off x="702130" y="183609"/>
            <a:ext cx="105233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Puntos meridianos y emociones relacionadas</a:t>
            </a:r>
            <a:endParaRPr lang="es-ES_tradnl" sz="3600" dirty="0">
              <a:solidFill>
                <a:schemeClr val="tx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2D060F5-787E-FBE8-162C-AA9708E5D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36" y="0"/>
            <a:ext cx="1064964" cy="10649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78E6B8-417A-8037-9816-3E39C7897C22}"/>
              </a:ext>
            </a:extLst>
          </p:cNvPr>
          <p:cNvSpPr/>
          <p:nvPr/>
        </p:nvSpPr>
        <p:spPr>
          <a:xfrm rot="5400000">
            <a:off x="-17123" y="487619"/>
            <a:ext cx="745037" cy="115879"/>
          </a:xfrm>
          <a:prstGeom prst="rect">
            <a:avLst/>
          </a:prstGeom>
          <a:solidFill>
            <a:srgbClr val="E43A73"/>
          </a:solidFill>
          <a:ln>
            <a:solidFill>
              <a:srgbClr val="E43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4589BD-4E48-268C-0C55-3F724D4DF671}"/>
              </a:ext>
            </a:extLst>
          </p:cNvPr>
          <p:cNvCxnSpPr/>
          <p:nvPr/>
        </p:nvCxnSpPr>
        <p:spPr>
          <a:xfrm>
            <a:off x="396517" y="6682823"/>
            <a:ext cx="10754096" cy="0"/>
          </a:xfrm>
          <a:prstGeom prst="line">
            <a:avLst/>
          </a:prstGeom>
          <a:ln>
            <a:solidFill>
              <a:srgbClr val="E43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8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B8287A5-A594-CA8B-7498-3E14B507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7607D-0222-8774-3FA0-5A77146B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EFT Tapping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7D45C-E085-7DAE-AA80-F9DFBBE63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2061" y="4312561"/>
            <a:ext cx="5649349" cy="16878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_tradnl" sz="4800" b="0" i="0" u="none" strike="noStrike" dirty="0">
                <a:solidFill>
                  <a:schemeClr val="bg1"/>
                </a:solidFill>
                <a:effectLst/>
                <a:latin typeface="Segoe UI Web (West European)"/>
              </a:rPr>
              <a:t>Técnica de Liberación Emocional </a:t>
            </a:r>
            <a:endParaRPr lang="es-ES_tradnl" sz="4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1688-94BD-F6C6-FEEE-EDEC7063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EFT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para </a:t>
            </a:r>
            <a:r>
              <a:rPr lang="es-ES_tradnl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aliviar las náuseas</a:t>
            </a:r>
            <a:endParaRPr lang="es-ES_tradnl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B28C684-3B97-C017-71F3-F565CAE88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061936"/>
              </p:ext>
            </p:extLst>
          </p:nvPr>
        </p:nvGraphicFramePr>
        <p:xfrm>
          <a:off x="838200" y="1498296"/>
          <a:ext cx="11097986" cy="501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8570E01-B7D5-7B28-5D38-88B323D3C2D4}"/>
              </a:ext>
            </a:extLst>
          </p:cNvPr>
          <p:cNvSpPr/>
          <p:nvPr/>
        </p:nvSpPr>
        <p:spPr>
          <a:xfrm rot="5400000">
            <a:off x="48979" y="906258"/>
            <a:ext cx="745037" cy="115879"/>
          </a:xfrm>
          <a:prstGeom prst="rect">
            <a:avLst/>
          </a:prstGeom>
          <a:solidFill>
            <a:srgbClr val="E43A73"/>
          </a:solidFill>
          <a:ln>
            <a:solidFill>
              <a:srgbClr val="E43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D0EA98-D832-6206-52EB-7DE2847B5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47" y="48953"/>
            <a:ext cx="1085451" cy="10854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AA7CAD-6A68-FFE9-9511-2B5DE75D9904}"/>
              </a:ext>
            </a:extLst>
          </p:cNvPr>
          <p:cNvSpPr/>
          <p:nvPr/>
        </p:nvSpPr>
        <p:spPr>
          <a:xfrm>
            <a:off x="958467" y="1435869"/>
            <a:ext cx="10754096" cy="95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7474F-4F1B-D02B-FF5D-BE5452F93809}"/>
              </a:ext>
            </a:extLst>
          </p:cNvPr>
          <p:cNvCxnSpPr/>
          <p:nvPr/>
        </p:nvCxnSpPr>
        <p:spPr>
          <a:xfrm>
            <a:off x="958467" y="6648290"/>
            <a:ext cx="10754096" cy="0"/>
          </a:xfrm>
          <a:prstGeom prst="line">
            <a:avLst/>
          </a:prstGeom>
          <a:ln>
            <a:solidFill>
              <a:srgbClr val="E43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BBEC5A-5435-F450-6378-32A95C31B9D0}"/>
              </a:ext>
            </a:extLst>
          </p:cNvPr>
          <p:cNvSpPr/>
          <p:nvPr/>
        </p:nvSpPr>
        <p:spPr>
          <a:xfrm rot="5400000" flipV="1">
            <a:off x="11037893" y="801592"/>
            <a:ext cx="1279031" cy="114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1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746</Words>
  <Application>Microsoft Macintosh PowerPoint</Application>
  <PresentationFormat>Widescreen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 Web (West European)</vt:lpstr>
      <vt:lpstr>Times</vt:lpstr>
      <vt:lpstr>Wingdings</vt:lpstr>
      <vt:lpstr>Office Theme</vt:lpstr>
      <vt:lpstr>Charla para ir al baño + Mente-Cuerpo-Espíritu</vt:lpstr>
      <vt:lpstr>Emociones y digestión: el eje intestino-cerebro</vt:lpstr>
      <vt:lpstr>PowerPoint Presentation</vt:lpstr>
      <vt:lpstr>Respirar en equilibrio</vt:lpstr>
      <vt:lpstr>Los puntos meridianos y las emociones relacionadas</vt:lpstr>
      <vt:lpstr>PowerPoint Presentation</vt:lpstr>
      <vt:lpstr>PowerPoint Presentation</vt:lpstr>
      <vt:lpstr>EFT Tapping</vt:lpstr>
      <vt:lpstr>EFT para aliviar las náuseas</vt:lpstr>
      <vt:lpstr>Fundamentos de EFT: La "receta básica"</vt:lpstr>
      <vt:lpstr>Una técnica simple para calmarse: Refugio</vt:lpstr>
      <vt:lpstr>Preguntas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Potty Talk +  Mind-Body-Spirit</dc:title>
  <dc:creator>Sarah Murphy</dc:creator>
  <cp:lastModifiedBy>sunriseflcounseling@gmail.com</cp:lastModifiedBy>
  <cp:revision>16</cp:revision>
  <dcterms:created xsi:type="dcterms:W3CDTF">2022-11-08T23:48:55Z</dcterms:created>
  <dcterms:modified xsi:type="dcterms:W3CDTF">2023-05-18T18:12:34Z</dcterms:modified>
</cp:coreProperties>
</file>